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23"/>
    </p:embeddedFont>
    <p:embeddedFont>
      <p:font typeface="Julius Sans One" panose="020B0604020202020204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Questrial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104" y="77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edd19372f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edd19372f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edd19372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edd19372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f009c2ef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f009c2ef9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f009c2ef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11f009c2ef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f009c2e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11f009c2e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edd1937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edd19372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f009c2ef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11f009c2ef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f009c2ef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11f009c2ef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f009c2ef9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f009c2ef9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f009c2ef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1f009c2ef9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edd19372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edd19372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edd19372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edd19372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edd19372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11edd19372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edd19372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11edd19372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f009c2ef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f009c2ef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0">
    <p:bg>
      <p:bgPr>
        <a:solidFill>
          <a:schemeClr val="accent5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713225" y="2204605"/>
            <a:ext cx="3850200" cy="6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713225" y="923025"/>
            <a:ext cx="42207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6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3">
    <p:bg>
      <p:bgPr>
        <a:solidFill>
          <a:schemeClr val="accent5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6">
    <p:bg>
      <p:bgPr>
        <a:solidFill>
          <a:schemeClr val="accent5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2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bg>
      <p:bgPr>
        <a:solidFill>
          <a:schemeClr val="accent5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8">
    <p:bg>
      <p:bgPr>
        <a:solidFill>
          <a:schemeClr val="accent5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2078825" y="4335775"/>
            <a:ext cx="52293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/>
          <p:nvPr/>
        </p:nvSpPr>
        <p:spPr>
          <a:xfrm rot="10800000">
            <a:off x="509275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1">
    <p:bg>
      <p:bgPr>
        <a:solidFill>
          <a:schemeClr val="accent5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9">
    <p:bg>
      <p:bgPr>
        <a:solidFill>
          <a:schemeClr val="accent5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79625" y="14338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1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2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3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 idx="4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5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 idx="6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7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8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9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13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4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2">
    <p:bg>
      <p:bgPr>
        <a:solidFill>
          <a:schemeClr val="accent5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862450" y="33244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424450" y="3583211"/>
            <a:ext cx="26397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 idx="2"/>
          </p:nvPr>
        </p:nvSpPr>
        <p:spPr>
          <a:xfrm>
            <a:off x="6525755" y="33244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3"/>
          </p:nvPr>
        </p:nvSpPr>
        <p:spPr>
          <a:xfrm>
            <a:off x="6087751" y="3583211"/>
            <a:ext cx="26397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title" idx="4"/>
          </p:nvPr>
        </p:nvSpPr>
        <p:spPr>
          <a:xfrm>
            <a:off x="3690150" y="3324450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5"/>
          </p:nvPr>
        </p:nvSpPr>
        <p:spPr>
          <a:xfrm>
            <a:off x="3252148" y="3583211"/>
            <a:ext cx="26397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">
    <p:bg>
      <p:bgPr>
        <a:solidFill>
          <a:schemeClr val="accent5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4">
    <p:bg>
      <p:bgPr>
        <a:solidFill>
          <a:schemeClr val="accent5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3"/>
          <p:cNvSpPr/>
          <p:nvPr/>
        </p:nvSpPr>
        <p:spPr>
          <a:xfrm rot="10800000">
            <a:off x="6907925" y="-8085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/>
          <p:nvPr/>
        </p:nvSpPr>
        <p:spPr>
          <a:xfrm rot="10800000">
            <a:off x="6967925" y="-9038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_1_2">
    <p:bg>
      <p:bgPr>
        <a:solidFill>
          <a:schemeClr val="accent5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 idx="2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 idx="3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4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title" idx="5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6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2_1">
    <p:bg>
      <p:bgPr>
        <a:solidFill>
          <a:schemeClr val="accent5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5"/>
          <p:cNvSpPr/>
          <p:nvPr/>
        </p:nvSpPr>
        <p:spPr>
          <a:xfrm rot="10800000" flipH="1">
            <a:off x="-287750" y="-113775"/>
            <a:ext cx="2978700" cy="308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5008975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3">
    <p:bg>
      <p:bgPr>
        <a:solidFill>
          <a:schemeClr val="accent5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 flipH="1">
            <a:off x="4458687" y="-942975"/>
            <a:ext cx="8250600" cy="7999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3310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53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608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1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2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ubTitle" idx="3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 idx="4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 idx="5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26"/>
          <p:cNvSpPr/>
          <p:nvPr/>
        </p:nvSpPr>
        <p:spPr>
          <a:xfrm flipH="1">
            <a:off x="7169700" y="239192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6"/>
          <p:cNvSpPr/>
          <p:nvPr/>
        </p:nvSpPr>
        <p:spPr>
          <a:xfrm rot="10800000" flipH="1">
            <a:off x="-7624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6"/>
          <p:cNvSpPr/>
          <p:nvPr/>
        </p:nvSpPr>
        <p:spPr>
          <a:xfrm rot="10800000" flipH="1">
            <a:off x="-16814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5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 hasCustomPrompt="1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">
    <p:bg>
      <p:bgPr>
        <a:solidFill>
          <a:schemeClr val="accent5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-1776650" y="270117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2" name="Google Shape;202;p29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/>
              </a:rPr>
              <a:t>Slidesgo</a:t>
            </a:r>
            <a:r>
              <a:rPr lang="en" sz="11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/>
              </a:rPr>
              <a:t>Flaticon</a:t>
            </a:r>
            <a:r>
              <a:rPr lang="en" sz="11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 i="0" u="none" strike="noStrike" cap="none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Freepik</a:t>
            </a:r>
            <a:r>
              <a:rPr lang="en" sz="11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 b="0" i="0" u="none" strike="noStrike" cap="none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6" name="Google Shape;206;p29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2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4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3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38" name="Google Shape;38;p5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5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accent5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 b="0" i="0" u="none" strike="noStrike" cap="none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ctrTitle"/>
          </p:nvPr>
        </p:nvSpPr>
        <p:spPr>
          <a:xfrm>
            <a:off x="3397800" y="1911275"/>
            <a:ext cx="5746200" cy="22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" sz="3700"/>
              <a:t>F</a:t>
            </a:r>
            <a:r>
              <a:rPr lang="en" sz="3300"/>
              <a:t>INANCIAL</a:t>
            </a:r>
            <a:r>
              <a:rPr lang="en" sz="3700"/>
              <a:t> A</a:t>
            </a:r>
            <a:r>
              <a:rPr lang="en" sz="3300"/>
              <a:t>NALYSIS</a:t>
            </a:r>
            <a:r>
              <a:rPr lang="en" sz="3700"/>
              <a:t> O</a:t>
            </a:r>
            <a:r>
              <a:rPr lang="en" sz="3300"/>
              <a:t>F</a:t>
            </a:r>
            <a:r>
              <a:rPr lang="en" sz="3700"/>
              <a:t> D</a:t>
            </a:r>
            <a:r>
              <a:rPr lang="en" sz="3300"/>
              <a:t>IVIS</a:t>
            </a:r>
            <a:r>
              <a:rPr lang="en" sz="3700"/>
              <a:t> L</a:t>
            </a:r>
            <a:r>
              <a:rPr lang="en" sz="3300"/>
              <a:t>ABORATORIES</a:t>
            </a:r>
            <a:endParaRPr sz="3300"/>
          </a:p>
        </p:txBody>
      </p:sp>
      <p:cxnSp>
        <p:nvCxnSpPr>
          <p:cNvPr id="219" name="Google Shape;219;p32"/>
          <p:cNvCxnSpPr/>
          <p:nvPr/>
        </p:nvCxnSpPr>
        <p:spPr>
          <a:xfrm>
            <a:off x="8205825" y="36837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" name="Google Shape;220;p32"/>
          <p:cNvSpPr txBox="1"/>
          <p:nvPr/>
        </p:nvSpPr>
        <p:spPr>
          <a:xfrm>
            <a:off x="7243775" y="3793325"/>
            <a:ext cx="1682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Submitted to :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Prof. Gopinathan N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RESERVES TOTAL </a:t>
            </a:r>
            <a:r>
              <a:rPr lang="en" sz="1800"/>
              <a:t>VS </a:t>
            </a:r>
            <a:r>
              <a:rPr lang="en" sz="2600"/>
              <a:t>shareholder funds</a:t>
            </a:r>
            <a:endParaRPr sz="2600"/>
          </a:p>
        </p:txBody>
      </p:sp>
      <p:pic>
        <p:nvPicPr>
          <p:cNvPr id="288" name="Google Shape;288;p4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475" y="1161500"/>
            <a:ext cx="6112197" cy="37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LIABILITIES</a:t>
            </a:r>
            <a:endParaRPr/>
          </a:p>
        </p:txBody>
      </p:sp>
      <p:pic>
        <p:nvPicPr>
          <p:cNvPr id="294" name="Google Shape;294;p4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300" y="1211725"/>
            <a:ext cx="6095766" cy="37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ASSETS</a:t>
            </a:r>
            <a:endParaRPr/>
          </a:p>
        </p:txBody>
      </p:sp>
      <p:pic>
        <p:nvPicPr>
          <p:cNvPr id="300" name="Google Shape;300;p4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850" y="1190300"/>
            <a:ext cx="6112197" cy="37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INVENTORIES</a:t>
            </a:r>
            <a:endParaRPr/>
          </a:p>
        </p:txBody>
      </p:sp>
      <p:pic>
        <p:nvPicPr>
          <p:cNvPr id="306" name="Google Shape;306;p4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900" y="1261950"/>
            <a:ext cx="6112197" cy="37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Cash flow </a:t>
            </a:r>
            <a:endParaRPr/>
          </a:p>
        </p:txBody>
      </p:sp>
      <p:sp>
        <p:nvSpPr>
          <p:cNvPr id="312" name="Google Shape;312;p44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3" name="Google Shape;313;p44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4" name="Google Shape;314;p44"/>
          <p:cNvPicPr preferRelativeResize="0"/>
          <p:nvPr/>
        </p:nvPicPr>
        <p:blipFill rotWithShape="1">
          <a:blip r:embed="rId3">
            <a:alphaModFix/>
          </a:blip>
          <a:srcRect r="38864" b="-11061"/>
          <a:stretch/>
        </p:blipFill>
        <p:spPr>
          <a:xfrm>
            <a:off x="0" y="0"/>
            <a:ext cx="7718223" cy="93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664375" y="1418775"/>
            <a:ext cx="4254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CASH FLOW</a:t>
            </a:r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FFFFFF"/>
                </a:highlight>
              </a:rPr>
              <a:t>The term cash flow refers to the net amount of cash and cash equivalents being transferred in and out of a company. Cash received represents inflows, while money spent represents outflows.</a:t>
            </a:r>
            <a:endParaRPr/>
          </a:p>
        </p:txBody>
      </p:sp>
      <p:sp>
        <p:nvSpPr>
          <p:cNvPr id="321" name="Google Shape;321;p45"/>
          <p:cNvSpPr/>
          <p:nvPr/>
        </p:nvSpPr>
        <p:spPr>
          <a:xfrm>
            <a:off x="5314950" y="617751"/>
            <a:ext cx="3200400" cy="3840000"/>
          </a:xfrm>
          <a:prstGeom prst="rect">
            <a:avLst/>
          </a:prstGeom>
          <a:solidFill>
            <a:schemeClr val="lt1">
              <a:alpha val="235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45"/>
          <p:cNvCxnSpPr/>
          <p:nvPr/>
        </p:nvCxnSpPr>
        <p:spPr>
          <a:xfrm>
            <a:off x="814975" y="21680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l="10594" t="-10782" r="33467" b="-10782"/>
          <a:stretch/>
        </p:blipFill>
        <p:spPr>
          <a:xfrm>
            <a:off x="5314951" y="233637"/>
            <a:ext cx="3200399" cy="460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CASH FLOW</a:t>
            </a:r>
            <a:endParaRPr/>
          </a:p>
        </p:txBody>
      </p:sp>
      <p:pic>
        <p:nvPicPr>
          <p:cNvPr id="329" name="Google Shape;329;p4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475" y="1131350"/>
            <a:ext cx="6112197" cy="37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7"/>
          <p:cNvPicPr preferRelativeResize="0"/>
          <p:nvPr/>
        </p:nvPicPr>
        <p:blipFill rotWithShape="1">
          <a:blip r:embed="rId3">
            <a:alphaModFix/>
          </a:blip>
          <a:srcRect l="-22703" t="-36170" r="379" b="10447"/>
          <a:stretch/>
        </p:blipFill>
        <p:spPr>
          <a:xfrm>
            <a:off x="-5733350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335" name="Google Shape;335;p47"/>
          <p:cNvSpPr/>
          <p:nvPr/>
        </p:nvSpPr>
        <p:spPr>
          <a:xfrm>
            <a:off x="-6015300" y="-2963400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17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7"/>
          <p:cNvSpPr txBox="1">
            <a:spLocks noGrp="1"/>
          </p:cNvSpPr>
          <p:nvPr>
            <p:ph type="title"/>
          </p:nvPr>
        </p:nvSpPr>
        <p:spPr>
          <a:xfrm>
            <a:off x="4572000" y="2098175"/>
            <a:ext cx="38595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MARKET CAPITALISATION</a:t>
            </a:r>
            <a:endParaRPr/>
          </a:p>
        </p:txBody>
      </p:sp>
      <p:sp>
        <p:nvSpPr>
          <p:cNvPr id="337" name="Google Shape;337;p47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38" name="Google Shape;338;p47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>
            <a:spLocks noGrp="1"/>
          </p:cNvSpPr>
          <p:nvPr>
            <p:ph type="title"/>
          </p:nvPr>
        </p:nvSpPr>
        <p:spPr>
          <a:xfrm>
            <a:off x="664375" y="1418775"/>
            <a:ext cx="4371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MARKET CAPITALISATION</a:t>
            </a:r>
            <a:endParaRPr/>
          </a:p>
        </p:txBody>
      </p:sp>
      <p:sp>
        <p:nvSpPr>
          <p:cNvPr id="344" name="Google Shape;344;p48"/>
          <p:cNvSpPr txBox="1">
            <a:spLocks noGrp="1"/>
          </p:cNvSpPr>
          <p:nvPr>
            <p:ph type="subTitle" idx="1"/>
          </p:nvPr>
        </p:nvSpPr>
        <p:spPr>
          <a:xfrm>
            <a:off x="712800" y="2799075"/>
            <a:ext cx="34008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FFFFFF"/>
                </a:highlight>
              </a:rPr>
              <a:t>Market capitalization, commonly called market cap, is the market value of a publicly traded company's outstanding shares.</a:t>
            </a:r>
            <a:endParaRPr/>
          </a:p>
        </p:txBody>
      </p:sp>
      <p:sp>
        <p:nvSpPr>
          <p:cNvPr id="345" name="Google Shape;345;p48"/>
          <p:cNvSpPr/>
          <p:nvPr/>
        </p:nvSpPr>
        <p:spPr>
          <a:xfrm>
            <a:off x="5479725" y="980125"/>
            <a:ext cx="3013800" cy="3121500"/>
          </a:xfrm>
          <a:prstGeom prst="rect">
            <a:avLst/>
          </a:prstGeom>
          <a:solidFill>
            <a:schemeClr val="lt1">
              <a:alpha val="235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48"/>
          <p:cNvCxnSpPr/>
          <p:nvPr/>
        </p:nvCxnSpPr>
        <p:spPr>
          <a:xfrm>
            <a:off x="804250" y="257175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7" name="Google Shape;3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725" y="980113"/>
            <a:ext cx="3013700" cy="31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CAPITAL</a:t>
            </a:r>
            <a:endParaRPr/>
          </a:p>
        </p:txBody>
      </p:sp>
      <p:pic>
        <p:nvPicPr>
          <p:cNvPr id="353" name="Google Shape;353;p4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900" y="1171525"/>
            <a:ext cx="6112197" cy="37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BB32-5BDB-4A0F-90E8-25A98743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497" y="1027425"/>
            <a:ext cx="4037387" cy="325200"/>
          </a:xfrm>
        </p:spPr>
        <p:txBody>
          <a:bodyPr/>
          <a:lstStyle/>
          <a:p>
            <a:r>
              <a:rPr lang="en-IN" dirty="0"/>
              <a:t>Arnab Mondal	 </a:t>
            </a:r>
            <a:r>
              <a:rPr lang="en-IN" b="0" dirty="0">
                <a:latin typeface="Didact Gothic" panose="00000500000000000000" pitchFamily="2" charset="0"/>
              </a:rPr>
              <a:t>(20BCE1294)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DEFAA-F63D-41D4-896B-3442B2310D28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4847063" y="4229765"/>
            <a:ext cx="3297583" cy="290400"/>
          </a:xfrm>
        </p:spPr>
        <p:txBody>
          <a:bodyPr/>
          <a:lstStyle/>
          <a:p>
            <a:pPr algn="l"/>
            <a:r>
              <a:rPr lang="en-IN" dirty="0"/>
              <a:t>Kritika Jindal (</a:t>
            </a:r>
            <a:r>
              <a:rPr lang="en-IN" sz="1800" b="0" dirty="0">
                <a:latin typeface="Didact Gothic" panose="00000500000000000000" pitchFamily="2" charset="0"/>
              </a:rPr>
              <a:t>20BCE1913</a:t>
            </a:r>
            <a:r>
              <a:rPr lang="en-IN" dirty="0"/>
              <a:t>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C834A5-4C59-482B-A3BA-8B0C887460E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847063" y="2580303"/>
            <a:ext cx="4037387" cy="325200"/>
          </a:xfrm>
        </p:spPr>
        <p:txBody>
          <a:bodyPr/>
          <a:lstStyle/>
          <a:p>
            <a:r>
              <a:rPr lang="en-IN" dirty="0"/>
              <a:t>Dharani R </a:t>
            </a:r>
            <a:r>
              <a:rPr lang="en-IN" b="0" dirty="0">
                <a:latin typeface="Didact Gothic" panose="00000500000000000000" pitchFamily="2" charset="0"/>
              </a:rPr>
              <a:t>(20BCE1897)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DF0931-2337-428E-92B4-F6BFCF5250A6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847063" y="339500"/>
            <a:ext cx="4037387" cy="325200"/>
          </a:xfrm>
        </p:spPr>
        <p:txBody>
          <a:bodyPr/>
          <a:lstStyle/>
          <a:p>
            <a:r>
              <a:rPr lang="en-IN" dirty="0"/>
              <a:t>Aryan Bansal </a:t>
            </a:r>
            <a:r>
              <a:rPr lang="en-IN" b="0" dirty="0">
                <a:latin typeface="Didact Gothic" panose="00000500000000000000" pitchFamily="2" charset="0"/>
              </a:rPr>
              <a:t>(20BCE1591)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D2DE954-496E-47DC-8C79-2C224CD3315E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847063" y="1815917"/>
            <a:ext cx="4037387" cy="325200"/>
          </a:xfrm>
        </p:spPr>
        <p:txBody>
          <a:bodyPr/>
          <a:lstStyle/>
          <a:p>
            <a:r>
              <a:rPr lang="en-IN" dirty="0"/>
              <a:t>Ajay Rajkumar </a:t>
            </a:r>
            <a:r>
              <a:rPr lang="en-IN" b="0" dirty="0">
                <a:latin typeface="Didact Gothic" panose="00000500000000000000" pitchFamily="2" charset="0"/>
              </a:rPr>
              <a:t>(</a:t>
            </a:r>
            <a:r>
              <a:rPr lang="en-IN" b="0" dirty="0">
                <a:solidFill>
                  <a:schemeClr val="bg1">
                    <a:lumMod val="10000"/>
                  </a:schemeClr>
                </a:solidFill>
                <a:latin typeface="Didact Gothic" panose="00000500000000000000" pitchFamily="2" charset="0"/>
              </a:rPr>
              <a:t>20BAI1020</a:t>
            </a:r>
            <a:r>
              <a:rPr lang="en-IN" b="0" dirty="0">
                <a:latin typeface="Didact Gothic" panose="00000500000000000000" pitchFamily="2" charset="0"/>
              </a:rPr>
              <a:t>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3A775F8-1226-45ED-B85F-5D4EA70812A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4847063" y="3464497"/>
            <a:ext cx="4037387" cy="290400"/>
          </a:xfrm>
        </p:spPr>
        <p:txBody>
          <a:bodyPr/>
          <a:lstStyle/>
          <a:p>
            <a:pPr algn="l"/>
            <a:r>
              <a:rPr lang="en-IN" dirty="0"/>
              <a:t>Govind Agarwal (</a:t>
            </a:r>
            <a:r>
              <a:rPr lang="en-IN" sz="1800" b="0" dirty="0">
                <a:latin typeface="Didact Gothic" panose="00000500000000000000" pitchFamily="2" charset="0"/>
              </a:rPr>
              <a:t>20BCE1618</a:t>
            </a:r>
            <a:r>
              <a:rPr lang="en-IN" dirty="0"/>
              <a:t>)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3285D2A-BE0A-453E-B75D-171DCEC09515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IN" dirty="0"/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369364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805050" y="608224"/>
            <a:ext cx="7533900" cy="317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dirty="0"/>
              <a:t>Thank You</a:t>
            </a:r>
            <a:endParaRPr dirty="0"/>
          </a:p>
        </p:txBody>
      </p:sp>
      <p:cxnSp>
        <p:nvCxnSpPr>
          <p:cNvPr id="359" name="Google Shape;359;p50"/>
          <p:cNvCxnSpPr/>
          <p:nvPr/>
        </p:nvCxnSpPr>
        <p:spPr>
          <a:xfrm>
            <a:off x="2835750" y="1810370"/>
            <a:ext cx="34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2" name="Google Shape;362;p50"/>
          <p:cNvSpPr/>
          <p:nvPr/>
        </p:nvSpPr>
        <p:spPr>
          <a:xfrm>
            <a:off x="-542475" y="3068024"/>
            <a:ext cx="3472500" cy="2296500"/>
          </a:xfrm>
          <a:prstGeom prst="triangle">
            <a:avLst>
              <a:gd name="adj" fmla="val 50000"/>
            </a:avLst>
          </a:prstGeom>
          <a:solidFill>
            <a:schemeClr val="lt1">
              <a:alpha val="301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0"/>
          <p:cNvSpPr/>
          <p:nvPr/>
        </p:nvSpPr>
        <p:spPr>
          <a:xfrm rot="10800000">
            <a:off x="6218375" y="-301201"/>
            <a:ext cx="3729300" cy="2527500"/>
          </a:xfrm>
          <a:prstGeom prst="triangle">
            <a:avLst>
              <a:gd name="adj" fmla="val 50000"/>
            </a:avLst>
          </a:prstGeom>
          <a:solidFill>
            <a:schemeClr val="lt1">
              <a:alpha val="301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b="1">
                <a:solidFill>
                  <a:schemeClr val="lt1"/>
                </a:solidFill>
              </a:rPr>
              <a:t>Table of contents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6" name="Google Shape;226;p33"/>
          <p:cNvSpPr txBox="1">
            <a:spLocks noGrp="1"/>
          </p:cNvSpPr>
          <p:nvPr>
            <p:ph type="title" idx="5"/>
          </p:nvPr>
        </p:nvSpPr>
        <p:spPr>
          <a:xfrm>
            <a:off x="5690650" y="114667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Income 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5690650" y="2014600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Balance Sheet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" name="Google Shape;228;p33"/>
          <p:cNvSpPr txBox="1">
            <a:spLocks noGrp="1"/>
          </p:cNvSpPr>
          <p:nvPr>
            <p:ph type="title" idx="2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9" name="Google Shape;229;p33"/>
          <p:cNvSpPr txBox="1">
            <a:spLocks noGrp="1"/>
          </p:cNvSpPr>
          <p:nvPr>
            <p:ph type="title" idx="3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title" idx="6"/>
          </p:nvPr>
        </p:nvSpPr>
        <p:spPr>
          <a:xfrm>
            <a:off x="5690650" y="2821438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Cash Flow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 idx="4"/>
          </p:nvPr>
        </p:nvSpPr>
        <p:spPr>
          <a:xfrm>
            <a:off x="5690650" y="3730950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Market Capitalisation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34" name="Google Shape;234;p33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l="-22702" t="-36169" r="379" b="10447"/>
          <a:stretch/>
        </p:blipFill>
        <p:spPr>
          <a:xfrm>
            <a:off x="-5733350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240" name="Google Shape;240;p34"/>
          <p:cNvSpPr/>
          <p:nvPr/>
        </p:nvSpPr>
        <p:spPr>
          <a:xfrm>
            <a:off x="-5962475" y="-2945400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1764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INCOME STATEMENT</a:t>
            </a: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43" name="Google Shape;243;p34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664375" y="1418775"/>
            <a:ext cx="4254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INCOME STATEMENT</a:t>
            </a: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highlight>
                  <a:srgbClr val="FFFFFF"/>
                </a:highlight>
              </a:rPr>
              <a:t>An income statement or profit and loss account is one of the financial statements of a company and shows the company's revenues and expenses during a particular period. It indicates how the revenues are transformed into the net income or net profit.</a:t>
            </a:r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5485075" y="750150"/>
            <a:ext cx="3033000" cy="3643200"/>
          </a:xfrm>
          <a:prstGeom prst="rect">
            <a:avLst/>
          </a:prstGeom>
          <a:solidFill>
            <a:schemeClr val="lt1">
              <a:alpha val="2352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35"/>
          <p:cNvCxnSpPr/>
          <p:nvPr/>
        </p:nvCxnSpPr>
        <p:spPr>
          <a:xfrm>
            <a:off x="814975" y="21680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l="20338" r="24090"/>
          <a:stretch/>
        </p:blipFill>
        <p:spPr>
          <a:xfrm>
            <a:off x="5485075" y="750213"/>
            <a:ext cx="3033073" cy="364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1133150" y="539750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SALES </a:t>
            </a:r>
            <a:r>
              <a:rPr lang="en" sz="1500"/>
              <a:t>vs</a:t>
            </a:r>
            <a:r>
              <a:rPr lang="en" sz="2200"/>
              <a:t> TOTAL INCOME </a:t>
            </a:r>
            <a:r>
              <a:rPr lang="en" sz="1500"/>
              <a:t>vs</a:t>
            </a:r>
            <a:r>
              <a:rPr lang="en" sz="2200"/>
              <a:t> TOTAL EXPENDITURE</a:t>
            </a:r>
            <a:endParaRPr sz="2200"/>
          </a:p>
        </p:txBody>
      </p:sp>
      <p:pic>
        <p:nvPicPr>
          <p:cNvPr id="258" name="Google Shape;258;p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025" y="1059325"/>
            <a:ext cx="6112197" cy="37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EBIT </a:t>
            </a:r>
            <a:r>
              <a:rPr lang="en" sz="2100"/>
              <a:t>vs</a:t>
            </a:r>
            <a:r>
              <a:rPr lang="en"/>
              <a:t> NET PROFIT</a:t>
            </a:r>
            <a:endParaRPr/>
          </a:p>
        </p:txBody>
      </p:sp>
      <p:pic>
        <p:nvPicPr>
          <p:cNvPr id="264" name="Google Shape;264;p3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25" y="1059325"/>
            <a:ext cx="6112197" cy="37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BALANCE SHEET</a:t>
            </a:r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71" name="Google Shape;271;p38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04875" y="0"/>
            <a:ext cx="8634025" cy="53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/>
          <p:nvPr/>
        </p:nvSpPr>
        <p:spPr>
          <a:xfrm rot="1440457">
            <a:off x="-4594872" y="-2873713"/>
            <a:ext cx="13575497" cy="8673628"/>
          </a:xfrm>
          <a:prstGeom prst="triangle">
            <a:avLst>
              <a:gd name="adj" fmla="val 50000"/>
            </a:avLst>
          </a:prstGeom>
          <a:solidFill>
            <a:schemeClr val="lt1">
              <a:alpha val="317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664375" y="1418775"/>
            <a:ext cx="4254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BALANCE SHEET</a:t>
            </a: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</a:rPr>
              <a:t>A balance sheet is a financial statement that reports a company's assets, liabilities, and shareholder equity. The balance sheet is one of the three core financial statements that are used to evaluate a business. It provides a snapshot of a company's finances (what it owns and owes) as of the date of publication.</a:t>
            </a:r>
            <a:endParaRPr/>
          </a:p>
        </p:txBody>
      </p:sp>
      <p:sp>
        <p:nvSpPr>
          <p:cNvPr id="280" name="Google Shape;280;p39"/>
          <p:cNvSpPr/>
          <p:nvPr/>
        </p:nvSpPr>
        <p:spPr>
          <a:xfrm>
            <a:off x="5368650" y="792950"/>
            <a:ext cx="3257400" cy="3514800"/>
          </a:xfrm>
          <a:prstGeom prst="rect">
            <a:avLst/>
          </a:prstGeom>
          <a:solidFill>
            <a:schemeClr val="lt1">
              <a:alpha val="235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39"/>
          <p:cNvCxnSpPr/>
          <p:nvPr/>
        </p:nvCxnSpPr>
        <p:spPr>
          <a:xfrm>
            <a:off x="814975" y="216803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550" y="792950"/>
            <a:ext cx="32575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264</Words>
  <Application>Microsoft Office PowerPoint</Application>
  <PresentationFormat>On-screen Show (16:9)</PresentationFormat>
  <Paragraphs>44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Julius Sans One</vt:lpstr>
      <vt:lpstr>Montserrat</vt:lpstr>
      <vt:lpstr>Didact Gothic</vt:lpstr>
      <vt:lpstr>Questrial</vt:lpstr>
      <vt:lpstr>Arial</vt:lpstr>
      <vt:lpstr>Minimalist Grayscale Pitch Deck by Slidesgo</vt:lpstr>
      <vt:lpstr>FINANCIAL ANALYSIS OF DIVIS LABORATORIES</vt:lpstr>
      <vt:lpstr>Arnab Mondal  (20BCE1294)</vt:lpstr>
      <vt:lpstr>Table of contents</vt:lpstr>
      <vt:lpstr>INCOME STATEMENT</vt:lpstr>
      <vt:lpstr>INCOME STATEMENT</vt:lpstr>
      <vt:lpstr>SALES vs TOTAL INCOME vs TOTAL EXPENDITURE</vt:lpstr>
      <vt:lpstr>EBIT vs NET PROFIT</vt:lpstr>
      <vt:lpstr>BALANCE SHEET</vt:lpstr>
      <vt:lpstr>BALANCE SHEET</vt:lpstr>
      <vt:lpstr>RESERVES TOTAL VS shareholder funds</vt:lpstr>
      <vt:lpstr>LIABILITIES</vt:lpstr>
      <vt:lpstr>ASSETS</vt:lpstr>
      <vt:lpstr>INVENTORIES</vt:lpstr>
      <vt:lpstr>Cash flow </vt:lpstr>
      <vt:lpstr>CASH FLOW</vt:lpstr>
      <vt:lpstr>CASH FLOW</vt:lpstr>
      <vt:lpstr>MARKET CAPITALISATION</vt:lpstr>
      <vt:lpstr>MARKET CAPITALISATION</vt:lpstr>
      <vt:lpstr>MARKET CAPITAL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ANALYSIS OF DIVIS LABORATORIES</dc:title>
  <cp:lastModifiedBy>Ajay Rajkumar</cp:lastModifiedBy>
  <cp:revision>5</cp:revision>
  <dcterms:modified xsi:type="dcterms:W3CDTF">2022-03-24T13:39:11Z</dcterms:modified>
</cp:coreProperties>
</file>